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67" r:id="rId2"/>
    <p:sldId id="260" r:id="rId3"/>
    <p:sldId id="257" r:id="rId4"/>
    <p:sldId id="258" r:id="rId5"/>
    <p:sldId id="265" r:id="rId6"/>
    <p:sldId id="271" r:id="rId7"/>
    <p:sldId id="272" r:id="rId8"/>
    <p:sldId id="268" r:id="rId9"/>
    <p:sldId id="261" r:id="rId10"/>
    <p:sldId id="259" r:id="rId11"/>
    <p:sldId id="269" r:id="rId12"/>
    <p:sldId id="263" r:id="rId13"/>
    <p:sldId id="270" r:id="rId14"/>
    <p:sldId id="262" r:id="rId15"/>
  </p:sldIdLst>
  <p:sldSz cx="12192000" cy="6858000"/>
  <p:notesSz cx="6858000" cy="9144000"/>
  <p:embeddedFontLst>
    <p:embeddedFont>
      <p:font typeface="Constantia" pitchFamily="18" charset="0"/>
      <p:regular r:id="rId16"/>
      <p:bold r:id="rId17"/>
      <p:italic r:id="rId18"/>
      <p:boldItalic r:id="rId19"/>
    </p:embeddedFont>
    <p:embeddedFont>
      <p:font typeface="Wingdings 2" pitchFamily="18" charset="2"/>
      <p:regular r:id="rId20"/>
    </p:embeddedFont>
    <p:embeddedFont>
      <p:font typeface="TT Commons Black Italic" charset="-52"/>
      <p:boldItalic r:id="rId21"/>
    </p:embeddedFont>
    <p:embeddedFont>
      <p:font typeface="TT Commons Bold Italic" charset="-52"/>
      <p:boldItalic r:id="rId22"/>
    </p:embeddedFont>
    <p:embeddedFont>
      <p:font typeface="TT Commons Italic" charset="-5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DD1F29-4B71-4152-A301-F1D4E67F2DF7}" type="datetimeFigureOut">
              <a:rPr lang="ru-RU" smtClean="0"/>
              <a:pPr/>
              <a:t>04.02.2024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3FA28B5-38BD-4825-B964-66150709B40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Владимира и </a:t>
            </a:r>
            <a:r>
              <a:rPr lang="ru-RU" dirty="0" err="1" smtClean="0"/>
              <a:t>Амира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000" b="1" dirty="0" smtClean="0"/>
              <a:t>Лабиринт Минотавра</a:t>
            </a:r>
            <a:endParaRPr lang="ru-RU" sz="6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Варианты</a:t>
            </a:r>
            <a:r>
              <a:rPr lang="ru-RU" dirty="0"/>
              <a:t> </a:t>
            </a:r>
            <a:r>
              <a:rPr lang="ru-RU" dirty="0">
                <a:latin typeface="TT Commons Black Italic" panose="02000503020000090004" pitchFamily="2" charset="-52"/>
              </a:rPr>
              <a:t>концовок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03826E5-9177-4D48-B7C8-693196D0812C}"/>
              </a:ext>
            </a:extLst>
          </p:cNvPr>
          <p:cNvSpPr txBox="1"/>
          <p:nvPr/>
        </p:nvSpPr>
        <p:spPr>
          <a:xfrm>
            <a:off x="886460" y="5176319"/>
            <a:ext cx="2342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Commons Italic" panose="02000506030000090004" pitchFamily="2" charset="-52"/>
              </a:rPr>
              <a:t>Минотавр поймал </a:t>
            </a:r>
            <a:r>
              <a:rPr lang="ru-RU" dirty="0" smtClean="0">
                <a:latin typeface="TT Commons Italic" panose="02000506030000090004" pitchFamily="2" charset="-52"/>
              </a:rPr>
              <a:t>вас</a:t>
            </a:r>
          </a:p>
          <a:p>
            <a:pPr algn="ctr"/>
            <a:r>
              <a:rPr lang="en-GB" dirty="0" smtClean="0"/>
              <a:t>def </a:t>
            </a:r>
            <a:r>
              <a:rPr lang="en-GB" dirty="0" err="1" smtClean="0"/>
              <a:t>min_win</a:t>
            </a:r>
            <a:r>
              <a:rPr lang="en-GB" dirty="0" smtClean="0"/>
              <a:t>()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258F08-939F-456A-A152-6DCDA090193A}"/>
              </a:ext>
            </a:extLst>
          </p:cNvPr>
          <p:cNvSpPr txBox="1"/>
          <p:nvPr/>
        </p:nvSpPr>
        <p:spPr>
          <a:xfrm>
            <a:off x="4369075" y="5176319"/>
            <a:ext cx="3654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 собрали </a:t>
            </a:r>
            <a:r>
              <a:rPr lang="ru-RU" dirty="0">
                <a:latin typeface="TT Commons Italic" panose="02000506030000090004" pitchFamily="2" charset="-52"/>
              </a:rPr>
              <a:t>недостаточно</a:t>
            </a:r>
            <a:r>
              <a:rPr lang="ru-RU" dirty="0"/>
              <a:t> </a:t>
            </a:r>
            <a:r>
              <a:rPr lang="ru-RU" dirty="0" smtClean="0"/>
              <a:t>баллов</a:t>
            </a:r>
          </a:p>
          <a:p>
            <a:pPr algn="ctr"/>
            <a:r>
              <a:rPr lang="en-GB" dirty="0" smtClean="0"/>
              <a:t>def </a:t>
            </a:r>
            <a:r>
              <a:rPr lang="en-GB" dirty="0" err="1" smtClean="0"/>
              <a:t>no_win</a:t>
            </a:r>
            <a:r>
              <a:rPr lang="en-GB" dirty="0" smtClean="0"/>
              <a:t>()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8800051" y="5117596"/>
            <a:ext cx="304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 </a:t>
            </a:r>
            <a:r>
              <a:rPr lang="ru-RU" dirty="0" smtClean="0"/>
              <a:t>победили</a:t>
            </a:r>
            <a:r>
              <a:rPr lang="en-US" dirty="0" smtClean="0"/>
              <a:t>(1 </a:t>
            </a:r>
            <a:r>
              <a:rPr lang="ru-RU" dirty="0" smtClean="0"/>
              <a:t>уровень</a:t>
            </a:r>
            <a:r>
              <a:rPr lang="en-US" dirty="0" smtClean="0"/>
              <a:t>)</a:t>
            </a:r>
            <a:endParaRPr lang="ru-RU" dirty="0" smtClean="0"/>
          </a:p>
          <a:p>
            <a:pPr algn="ctr"/>
            <a:r>
              <a:rPr lang="en-GB" dirty="0" err="1" smtClean="0"/>
              <a:t>hero_win</a:t>
            </a:r>
            <a:r>
              <a:rPr lang="en-GB" dirty="0" smtClean="0"/>
              <a:t>()</a:t>
            </a:r>
            <a:endParaRPr lang="ru-RU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6670" y="1707679"/>
            <a:ext cx="3591697" cy="334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3870" y="1664044"/>
            <a:ext cx="3282544" cy="333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372" y="1705232"/>
            <a:ext cx="3180509" cy="344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Варианты</a:t>
            </a:r>
            <a:r>
              <a:rPr lang="ru-RU" dirty="0"/>
              <a:t> </a:t>
            </a:r>
            <a:r>
              <a:rPr lang="ru-RU" dirty="0">
                <a:latin typeface="TT Commons Black Italic" panose="02000503020000090004" pitchFamily="2" charset="-52"/>
              </a:rPr>
              <a:t>концовок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6408C9F-61B5-46CD-9E8B-ABC3A6FE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8" y="1497014"/>
            <a:ext cx="3389898" cy="3465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0EB73F3-F563-4173-AF64-1295A7078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26" y="1497015"/>
            <a:ext cx="3399948" cy="3465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426469EC-11B1-404D-A21B-C905D0D4C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54" y="1456691"/>
            <a:ext cx="3493249" cy="3545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03826E5-9177-4D48-B7C8-693196D0812C}"/>
              </a:ext>
            </a:extLst>
          </p:cNvPr>
          <p:cNvSpPr txBox="1"/>
          <p:nvPr/>
        </p:nvSpPr>
        <p:spPr>
          <a:xfrm>
            <a:off x="886460" y="5176319"/>
            <a:ext cx="2342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Commons Italic" panose="02000506030000090004" pitchFamily="2" charset="-52"/>
              </a:rPr>
              <a:t>Минотавр поймал </a:t>
            </a:r>
            <a:r>
              <a:rPr lang="ru-RU" dirty="0" smtClean="0">
                <a:latin typeface="TT Commons Italic" panose="02000506030000090004" pitchFamily="2" charset="-52"/>
              </a:rPr>
              <a:t>вас</a:t>
            </a:r>
          </a:p>
          <a:p>
            <a:pPr algn="ctr"/>
            <a:r>
              <a:rPr lang="en-GB" dirty="0" smtClean="0"/>
              <a:t>def </a:t>
            </a:r>
            <a:r>
              <a:rPr lang="en-GB" dirty="0" err="1" smtClean="0"/>
              <a:t>min_win</a:t>
            </a:r>
            <a:r>
              <a:rPr lang="en-GB" dirty="0" smtClean="0"/>
              <a:t>()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258F08-939F-456A-A152-6DCDA090193A}"/>
              </a:ext>
            </a:extLst>
          </p:cNvPr>
          <p:cNvSpPr txBox="1"/>
          <p:nvPr/>
        </p:nvSpPr>
        <p:spPr>
          <a:xfrm>
            <a:off x="4369075" y="5176319"/>
            <a:ext cx="3654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 собрали </a:t>
            </a:r>
            <a:r>
              <a:rPr lang="ru-RU" dirty="0">
                <a:latin typeface="TT Commons Italic" panose="02000506030000090004" pitchFamily="2" charset="-52"/>
              </a:rPr>
              <a:t>недостаточно</a:t>
            </a:r>
            <a:r>
              <a:rPr lang="ru-RU" dirty="0"/>
              <a:t> </a:t>
            </a:r>
            <a:r>
              <a:rPr lang="ru-RU" dirty="0" smtClean="0"/>
              <a:t>баллов</a:t>
            </a:r>
          </a:p>
          <a:p>
            <a:pPr algn="ctr"/>
            <a:r>
              <a:rPr lang="en-GB" dirty="0" smtClean="0"/>
              <a:t>def </a:t>
            </a:r>
            <a:r>
              <a:rPr lang="en-GB" dirty="0" err="1" smtClean="0"/>
              <a:t>no_win</a:t>
            </a:r>
            <a:r>
              <a:rPr lang="en-GB" dirty="0" smtClean="0"/>
              <a:t>()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8800051" y="5117596"/>
            <a:ext cx="304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 </a:t>
            </a:r>
            <a:r>
              <a:rPr lang="ru-RU" dirty="0" smtClean="0"/>
              <a:t>победили</a:t>
            </a:r>
            <a:r>
              <a:rPr lang="en-US" dirty="0" smtClean="0"/>
              <a:t>(1 </a:t>
            </a:r>
            <a:r>
              <a:rPr lang="ru-RU" dirty="0" smtClean="0"/>
              <a:t>уровень</a:t>
            </a:r>
            <a:r>
              <a:rPr lang="en-US" dirty="0" smtClean="0"/>
              <a:t>)</a:t>
            </a:r>
            <a:endParaRPr lang="ru-RU" dirty="0" smtClean="0"/>
          </a:p>
          <a:p>
            <a:pPr algn="ctr"/>
            <a:r>
              <a:rPr lang="en-GB" dirty="0" err="1" smtClean="0"/>
              <a:t>hero_win</a:t>
            </a:r>
            <a:r>
              <a:rPr lang="en-GB" dirty="0" smtClean="0"/>
              <a:t>()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Варианты</a:t>
            </a:r>
            <a:r>
              <a:rPr lang="ru-RU" dirty="0"/>
              <a:t> </a:t>
            </a:r>
            <a:r>
              <a:rPr lang="ru-RU" dirty="0">
                <a:latin typeface="TT Commons Black Italic" panose="02000503020000090004" pitchFamily="2" charset="-52"/>
              </a:rPr>
              <a:t>концовок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3764692" y="5478322"/>
            <a:ext cx="4357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Вы </a:t>
            </a:r>
            <a:r>
              <a:rPr lang="ru-RU" sz="2800" dirty="0" smtClean="0"/>
              <a:t>победили(2 уровень)</a:t>
            </a:r>
            <a:endParaRPr lang="en-US" sz="2800" dirty="0" smtClean="0"/>
          </a:p>
          <a:p>
            <a:pPr algn="ctr"/>
            <a:r>
              <a:rPr lang="en-GB" sz="2800" dirty="0" smtClean="0"/>
              <a:t>def </a:t>
            </a:r>
            <a:r>
              <a:rPr lang="en-GB" sz="2800" dirty="0" err="1" smtClean="0"/>
              <a:t>fin_win</a:t>
            </a:r>
            <a:r>
              <a:rPr lang="en-GB" sz="2800" dirty="0" smtClean="0"/>
              <a:t>()</a:t>
            </a:r>
            <a:endParaRPr lang="ru-RU" sz="28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832" y="1558883"/>
            <a:ext cx="5792359" cy="351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7934" y="1579348"/>
            <a:ext cx="4621428" cy="349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Варианты</a:t>
            </a:r>
            <a:r>
              <a:rPr lang="ru-RU" dirty="0"/>
              <a:t> </a:t>
            </a:r>
            <a:r>
              <a:rPr lang="ru-RU" dirty="0">
                <a:latin typeface="TT Commons Black Italic" panose="02000503020000090004" pitchFamily="2" charset="-52"/>
              </a:rPr>
              <a:t>концовок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3764692" y="5478322"/>
            <a:ext cx="4357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Вы </a:t>
            </a:r>
            <a:r>
              <a:rPr lang="ru-RU" sz="2800" dirty="0" smtClean="0"/>
              <a:t>победили(2 уровень)</a:t>
            </a:r>
            <a:endParaRPr lang="en-US" sz="2800" dirty="0" smtClean="0"/>
          </a:p>
          <a:p>
            <a:pPr algn="ctr"/>
            <a:r>
              <a:rPr lang="en-GB" sz="2800" dirty="0" smtClean="0"/>
              <a:t>def </a:t>
            </a:r>
            <a:r>
              <a:rPr lang="en-GB" sz="2800" dirty="0" err="1" smtClean="0"/>
              <a:t>fin_win</a:t>
            </a:r>
            <a:r>
              <a:rPr lang="en-GB" sz="2800" dirty="0" smtClean="0"/>
              <a:t>()</a:t>
            </a:r>
            <a:endParaRPr lang="ru-RU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0588" y="1497208"/>
            <a:ext cx="3582099" cy="367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2107" y="1466336"/>
            <a:ext cx="3596735" cy="37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Стрелка вправо 11"/>
          <p:cNvSpPr/>
          <p:nvPr/>
        </p:nvSpPr>
        <p:spPr>
          <a:xfrm>
            <a:off x="4967416" y="2973859"/>
            <a:ext cx="2281881" cy="889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После нажатия</a:t>
            </a:r>
            <a:endParaRPr lang="ru-RU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ru-RU" sz="4000" b="1" dirty="0" smtClean="0"/>
          </a:p>
          <a:p>
            <a:pPr algn="ctr">
              <a:buNone/>
            </a:pPr>
            <a:r>
              <a:rPr lang="ru-RU" sz="4000" b="1" dirty="0" smtClean="0"/>
              <a:t>Игра  </a:t>
            </a:r>
            <a:r>
              <a:rPr lang="ru-RU" sz="4000" b="1" dirty="0" smtClean="0"/>
              <a:t>соответствует всем требованиям! Можно использовать</a:t>
            </a:r>
            <a:r>
              <a:rPr lang="ru-RU" sz="4000" b="1" dirty="0" smtClean="0"/>
              <a:t>)</a:t>
            </a:r>
          </a:p>
          <a:p>
            <a:pPr algn="ctr"/>
            <a:r>
              <a:rPr lang="ru-RU" sz="2400" dirty="0" smtClean="0"/>
              <a:t>Возможности для улучшения: больше разнообразных вопросов, больше вариантов полей(лабиринтов)</a:t>
            </a:r>
            <a:endParaRPr lang="ru-RU" sz="24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8000" dirty="0" smtClean="0"/>
              <a:t>Вывод</a:t>
            </a:r>
            <a:endParaRPr lang="ru-RU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Цели – создать игру для развития внимания, эрудиции, умения учитывать все факторы.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Идея: одна из серий сериала «Бэтмен» 1992: «Если ты такой умный, то почему ты не богат?»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Материалы: изображения из интернета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Введение</a:t>
            </a:r>
            <a:endParaRPr lang="ru-RU" b="1" dirty="0"/>
          </a:p>
        </p:txBody>
      </p:sp>
      <p:pic>
        <p:nvPicPr>
          <p:cNvPr id="6146" name="Picture 2" descr="https://static.wikia.nocookie.net/dcanimated/images/1/1c/If_You%27re_So_Smart-Title_Card.png/revision/latest?cb=201911171946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687" y="3971344"/>
            <a:ext cx="3498078" cy="2623559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8" y="3122757"/>
            <a:ext cx="3098457" cy="331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98A60AF-4998-48FB-A513-527D1077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32" y="20271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>
                <a:latin typeface="TT Commons Black Italic" panose="02000503020000090004" pitchFamily="2" charset="-52"/>
              </a:rPr>
              <a:t>Установка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E90471C-D03F-4B6A-B3C5-23B4EB4D2E86}"/>
              </a:ext>
            </a:extLst>
          </p:cNvPr>
          <p:cNvSpPr txBox="1"/>
          <p:nvPr/>
        </p:nvSpPr>
        <p:spPr>
          <a:xfrm>
            <a:off x="546847" y="21156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F8FBEA7B-6A59-4354-8F5D-5BF9A1E13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17" y="1563356"/>
            <a:ext cx="677418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1. Скопируйте репозиторий: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git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clone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https://github.com/KuznetsovVolodya/git_project2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2. Установите файл requirements.txt: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pip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install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-r requirements.txt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3. Запустить файл main.py: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  <a:latin typeface="TT Commons Bold Italic" panose="02000806030000090004" pitchFamily="2" charset="-52"/>
              </a:rPr>
              <a:t>python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  <a:latin typeface="TT Commons Bold Italic" panose="02000806030000090004" pitchFamily="2" charset="-52"/>
              </a:rPr>
              <a:t> main.py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effectLst/>
              <a:latin typeface="TT Commons Bold Italic" panose="02000806030000090004" pitchFamily="2" charset="-52"/>
            </a:endParaRPr>
          </a:p>
        </p:txBody>
      </p:sp>
      <p:pic>
        <p:nvPicPr>
          <p:cNvPr id="1028" name="Picture 4" descr="Катит камень в гору - что за мем, где Сизиф поднимает камень ...">
            <a:extLst>
              <a:ext uri="{FF2B5EF4-FFF2-40B4-BE49-F238E27FC236}">
                <a16:creationId xmlns="" xmlns:a16="http://schemas.microsoft.com/office/drawing/2014/main" id="{22DF2DB8-942F-403F-8A04-7FCA8AFB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3483" y="1325873"/>
            <a:ext cx="4177649" cy="2783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7973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1B0CBEC5-D380-4320-8170-3BE29CCE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5"/>
            <a:ext cx="10515600" cy="52826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Игра представляет собой лабиринт, где игрок передвигается по полю, стремясь добраться до его </a:t>
            </a:r>
            <a:r>
              <a:rPr lang="ru-RU" sz="2000" dirty="0" smtClean="0">
                <a:latin typeface="TT Commons Italic" panose="02000506030000090004" pitchFamily="2" charset="-52"/>
              </a:rPr>
              <a:t>выхода, </a:t>
            </a:r>
            <a:r>
              <a:rPr lang="ru-RU" sz="2000" dirty="0">
                <a:latin typeface="TT Commons Italic" panose="02000506030000090004" pitchFamily="2" charset="-52"/>
              </a:rPr>
              <a:t>отгадывая загадки, пока его преследует минотавр. Сам лабиринт создан с помощью клетчатого поля (сами ячейки) и спрайтов (стенки); представлено несколько вариантов </a:t>
            </a:r>
            <a:r>
              <a:rPr lang="ru-RU" sz="2000" dirty="0" smtClean="0">
                <a:latin typeface="TT Commons Italic" panose="02000506030000090004" pitchFamily="2" charset="-52"/>
              </a:rPr>
              <a:t>расстановки. Сверху </a:t>
            </a:r>
            <a:r>
              <a:rPr lang="ru-RU" sz="2000" dirty="0">
                <a:latin typeface="TT Commons Italic" panose="02000506030000090004" pitchFamily="2" charset="-52"/>
              </a:rPr>
              <a:t>находятся два счётчика количества оставшихся клеток, на которое можно пойти за текущий ход: для игрока и минотавра (обнуляются после окончания хода). Все загадки сохранены в </a:t>
            </a:r>
            <a:r>
              <a:rPr lang="ru-RU" sz="2000" dirty="0" err="1">
                <a:latin typeface="TT Commons Italic" panose="02000506030000090004" pitchFamily="2" charset="-52"/>
              </a:rPr>
              <a:t>SQLite</a:t>
            </a:r>
            <a:r>
              <a:rPr lang="ru-RU" sz="2000" dirty="0">
                <a:latin typeface="TT Commons Italic" panose="02000506030000090004" pitchFamily="2" charset="-52"/>
              </a:rPr>
              <a:t>-базе данных.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Ход игрока протекает следующим образом: Когда игрок встаёт на клетку </a:t>
            </a:r>
            <a:r>
              <a:rPr lang="ru-RU" sz="2000" dirty="0" smtClean="0">
                <a:latin typeface="TT Commons Italic" panose="02000506030000090004" pitchFamily="2" charset="-52"/>
              </a:rPr>
              <a:t> с вопросом перед </a:t>
            </a:r>
            <a:r>
              <a:rPr lang="ru-RU" sz="2000" dirty="0">
                <a:latin typeface="TT Commons Italic" panose="02000506030000090004" pitchFamily="2" charset="-52"/>
              </a:rPr>
              <a:t>ним открывается поле с загадкой (диалог PyQT5). Если ответ им дан верный (ответ вносится в специальное </a:t>
            </a:r>
            <a:r>
              <a:rPr lang="ru-RU" sz="2000" dirty="0" smtClean="0">
                <a:latin typeface="TT Commons Italic" panose="02000506030000090004" pitchFamily="2" charset="-52"/>
              </a:rPr>
              <a:t>поле и сравнивается с верным в  </a:t>
            </a:r>
            <a:r>
              <a:rPr lang="en-US" sz="2000" dirty="0" smtClean="0">
                <a:latin typeface="TT Commons Italic" panose="02000506030000090004" pitchFamily="2" charset="-52"/>
              </a:rPr>
              <a:t>db</a:t>
            </a:r>
            <a:r>
              <a:rPr lang="ru-RU" sz="2000" dirty="0" smtClean="0">
                <a:latin typeface="TT Commons Italic" panose="02000506030000090004" pitchFamily="2" charset="-52"/>
              </a:rPr>
              <a:t>), </a:t>
            </a:r>
            <a:r>
              <a:rPr lang="ru-RU" sz="2000" dirty="0">
                <a:latin typeface="TT Commons Italic" panose="02000506030000090004" pitchFamily="2" charset="-52"/>
              </a:rPr>
              <a:t>количество </a:t>
            </a:r>
            <a:r>
              <a:rPr lang="ru-RU" sz="2000" dirty="0" smtClean="0">
                <a:latin typeface="TT Commons Italic" panose="02000506030000090004" pitchFamily="2" charset="-52"/>
              </a:rPr>
              <a:t>баллов, </a:t>
            </a:r>
            <a:r>
              <a:rPr lang="ru-RU" sz="2000" dirty="0">
                <a:latin typeface="TT Commons Italic" panose="02000506030000090004" pitchFamily="2" charset="-52"/>
              </a:rPr>
              <a:t>увеличивается на один </a:t>
            </a:r>
            <a:r>
              <a:rPr lang="ru-RU" sz="2000" dirty="0" smtClean="0">
                <a:latin typeface="TT Commons Italic" panose="02000506030000090004" pitchFamily="2" charset="-52"/>
              </a:rPr>
              <a:t>если </a:t>
            </a:r>
            <a:r>
              <a:rPr lang="ru-RU" sz="2000" dirty="0">
                <a:latin typeface="TT Commons Italic" panose="02000506030000090004" pitchFamily="2" charset="-52"/>
              </a:rPr>
              <a:t>неправильный </a:t>
            </a:r>
            <a:r>
              <a:rPr lang="ru-RU" sz="2000" dirty="0" smtClean="0">
                <a:latin typeface="TT Commons Italic" panose="02000506030000090004" pitchFamily="2" charset="-52"/>
              </a:rPr>
              <a:t>– балл переходит к минотавру. Ходить можно только по клеткам, доступ </a:t>
            </a:r>
            <a:r>
              <a:rPr lang="ru-RU" sz="2000" dirty="0">
                <a:latin typeface="TT Commons Italic" panose="02000506030000090004" pitchFamily="2" charset="-52"/>
              </a:rPr>
              <a:t>к которым не перекрыт стенками; ходить по диагонали </a:t>
            </a:r>
            <a:r>
              <a:rPr lang="ru-RU" sz="2000" dirty="0" smtClean="0">
                <a:latin typeface="TT Commons Italic" panose="02000506030000090004" pitchFamily="2" charset="-52"/>
              </a:rPr>
              <a:t>нельзя</a:t>
            </a:r>
            <a:r>
              <a:rPr lang="en-US" sz="2000" dirty="0" smtClean="0">
                <a:latin typeface="TT Commons Italic" panose="02000506030000090004" pitchFamily="2" charset="-52"/>
              </a:rPr>
              <a:t>; </a:t>
            </a:r>
            <a:r>
              <a:rPr lang="ru-RU" sz="2000" dirty="0" smtClean="0">
                <a:latin typeface="TT Commons Italic" panose="02000506030000090004" pitchFamily="2" charset="-52"/>
              </a:rPr>
              <a:t> если игрок упрётся в стенку, то его отбросит назад). </a:t>
            </a:r>
            <a:r>
              <a:rPr lang="ru-RU" sz="2000" dirty="0">
                <a:latin typeface="TT Commons Italic" panose="02000506030000090004" pitchFamily="2" charset="-52"/>
              </a:rPr>
              <a:t>Перемещения осуществляются клавишами.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Минотавр стартует </a:t>
            </a:r>
            <a:r>
              <a:rPr lang="ru-RU" sz="2000" dirty="0" smtClean="0">
                <a:latin typeface="TT Commons Italic" panose="02000506030000090004" pitchFamily="2" charset="-52"/>
              </a:rPr>
              <a:t>от выхода лабиринта </a:t>
            </a:r>
            <a:r>
              <a:rPr lang="ru-RU" sz="2000" dirty="0">
                <a:latin typeface="TT Commons Italic" panose="02000506030000090004" pitchFamily="2" charset="-52"/>
              </a:rPr>
              <a:t>и двигается случайным образом(</a:t>
            </a:r>
            <a:r>
              <a:rPr lang="ru-RU" sz="2000" dirty="0" err="1">
                <a:latin typeface="TT Commons Italic" panose="02000506030000090004" pitchFamily="2" charset="-52"/>
              </a:rPr>
              <a:t>random</a:t>
            </a:r>
            <a:r>
              <a:rPr lang="ru-RU" sz="2000" dirty="0">
                <a:latin typeface="TT Commons Italic" panose="02000506030000090004" pitchFamily="2" charset="-52"/>
              </a:rPr>
              <a:t> определяет ячейку - из тех, доступ к которым не преградили стены). Если он оказывается на одной клетке с игроком - тот проигрывает (проходить через клетку, на которой находится минотавр, также нельзя).</a:t>
            </a:r>
          </a:p>
          <a:p>
            <a:pPr marL="0" indent="0">
              <a:buNone/>
            </a:pPr>
            <a:r>
              <a:rPr lang="ru-RU" sz="2000" dirty="0">
                <a:latin typeface="TT Commons Italic" panose="02000506030000090004" pitchFamily="2" charset="-52"/>
              </a:rPr>
              <a:t>Цель игры - добраться до выхода с наименьшим количеством ошибок, </a:t>
            </a:r>
            <a:r>
              <a:rPr lang="ru-RU" sz="2000" dirty="0" smtClean="0">
                <a:latin typeface="TT Commons Italic" panose="02000506030000090004" pitchFamily="2" charset="-52"/>
              </a:rPr>
              <a:t>чтобы баллов хватило для прохода на второй </a:t>
            </a:r>
            <a:r>
              <a:rPr lang="ru-RU" sz="2000" dirty="0" smtClean="0">
                <a:latin typeface="TT Commons Italic" panose="02000506030000090004" pitchFamily="2" charset="-52"/>
              </a:rPr>
              <a:t>уровень(или окончательной победы).</a:t>
            </a:r>
            <a:endParaRPr lang="ru-RU" sz="2000" dirty="0">
              <a:latin typeface="TT Commons Italic" panose="02000506030000090004" pitchFamily="2" charset="-52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301B96A-F099-46EA-8D90-74B7BF9C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6" y="0"/>
            <a:ext cx="10515600" cy="1325563"/>
          </a:xfrm>
        </p:spPr>
        <p:txBody>
          <a:bodyPr/>
          <a:lstStyle/>
          <a:p>
            <a:r>
              <a:rPr lang="ru-RU" dirty="0">
                <a:latin typeface="TT Commons Black Italic" panose="02000503020000090004" pitchFamily="2" charset="-52"/>
              </a:rPr>
              <a:t>Геймплей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303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52399"/>
            <a:ext cx="10972800" cy="3760573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Классы и функции:</a:t>
            </a:r>
            <a:br>
              <a:rPr lang="ru-RU" sz="4400" dirty="0" smtClean="0"/>
            </a:br>
            <a:r>
              <a:rPr lang="en-US" sz="4400" dirty="0" smtClean="0"/>
              <a:t> </a:t>
            </a:r>
            <a:r>
              <a:rPr lang="ru-RU" sz="4400" dirty="0" smtClean="0"/>
              <a:t>Внешний вид и реализация</a:t>
            </a:r>
            <a:endParaRPr lang="ru-RU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TT Commons Black Italic" panose="02000503020000090004" pitchFamily="2" charset="-52"/>
              </a:rPr>
              <a:t>Вступление и правила </a:t>
            </a:r>
            <a:endParaRPr lang="ru-RU" dirty="0">
              <a:latin typeface="TT Commons Black Italic" panose="0200050302000009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258F08-939F-456A-A152-6DCDA090193A}"/>
              </a:ext>
            </a:extLst>
          </p:cNvPr>
          <p:cNvSpPr txBox="1"/>
          <p:nvPr/>
        </p:nvSpPr>
        <p:spPr>
          <a:xfrm>
            <a:off x="1345789" y="5365790"/>
            <a:ext cx="3654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Вступление</a:t>
            </a:r>
          </a:p>
          <a:p>
            <a:pPr algn="ctr"/>
            <a:r>
              <a:rPr lang="en-GB" dirty="0" smtClean="0"/>
              <a:t>def </a:t>
            </a:r>
            <a:r>
              <a:rPr lang="en-GB" dirty="0" smtClean="0"/>
              <a:t>hello()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7943317" y="5364729"/>
            <a:ext cx="304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Правила</a:t>
            </a:r>
          </a:p>
          <a:p>
            <a:pPr algn="ctr"/>
            <a:r>
              <a:rPr lang="en-GB" dirty="0" smtClean="0"/>
              <a:t>def </a:t>
            </a:r>
            <a:r>
              <a:rPr lang="en-US" dirty="0" smtClean="0"/>
              <a:t>rules</a:t>
            </a:r>
            <a:r>
              <a:rPr lang="en-GB" dirty="0" smtClean="0"/>
              <a:t>()</a:t>
            </a:r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591" y="1554042"/>
            <a:ext cx="4950940" cy="343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2822" y="1552962"/>
            <a:ext cx="4275437" cy="347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617199-1759-4DDE-A0DC-C0663F3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0805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TT Commons Black Italic" panose="02000503020000090004" pitchFamily="2" charset="-52"/>
              </a:rPr>
              <a:t>Вступление и правила </a:t>
            </a:r>
            <a:endParaRPr lang="ru-RU" dirty="0">
              <a:latin typeface="TT Commons Black Italic" panose="0200050302000009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258F08-939F-456A-A152-6DCDA090193A}"/>
              </a:ext>
            </a:extLst>
          </p:cNvPr>
          <p:cNvSpPr txBox="1"/>
          <p:nvPr/>
        </p:nvSpPr>
        <p:spPr>
          <a:xfrm>
            <a:off x="1345789" y="5365790"/>
            <a:ext cx="3654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Вступление</a:t>
            </a:r>
          </a:p>
          <a:p>
            <a:pPr algn="ctr"/>
            <a:r>
              <a:rPr lang="en-GB" dirty="0" smtClean="0"/>
              <a:t>def </a:t>
            </a:r>
            <a:r>
              <a:rPr lang="en-GB" dirty="0" smtClean="0"/>
              <a:t>hello()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2FA82A-2FD9-477F-B9A8-8F0F0D587F78}"/>
              </a:ext>
            </a:extLst>
          </p:cNvPr>
          <p:cNvSpPr txBox="1"/>
          <p:nvPr/>
        </p:nvSpPr>
        <p:spPr>
          <a:xfrm>
            <a:off x="7383144" y="5290589"/>
            <a:ext cx="3045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Правила</a:t>
            </a:r>
          </a:p>
          <a:p>
            <a:pPr algn="ctr"/>
            <a:r>
              <a:rPr lang="en-GB" dirty="0" smtClean="0"/>
              <a:t>def </a:t>
            </a:r>
            <a:r>
              <a:rPr lang="en-US" dirty="0" smtClean="0"/>
              <a:t>rules</a:t>
            </a:r>
            <a:r>
              <a:rPr lang="en-GB" dirty="0" smtClean="0"/>
              <a:t>()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902" y="1770425"/>
            <a:ext cx="3156121" cy="323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 l="725"/>
          <a:stretch>
            <a:fillRect/>
          </a:stretch>
        </p:blipFill>
        <p:spPr bwMode="auto">
          <a:xfrm>
            <a:off x="7329010" y="1688756"/>
            <a:ext cx="3214347" cy="331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561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Основной класс(игровой дисплей) </a:t>
            </a:r>
            <a:endParaRPr lang="ru-R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415" y="1758393"/>
            <a:ext cx="4102443" cy="286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09436">
            <a:off x="2224216" y="3502733"/>
            <a:ext cx="4269001" cy="309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37911">
            <a:off x="4810897" y="1576387"/>
            <a:ext cx="4563762" cy="327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485053">
            <a:off x="6313685" y="2747248"/>
            <a:ext cx="5488412" cy="374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 l="387" t="767"/>
          <a:stretch>
            <a:fillRect/>
          </a:stretch>
        </p:blipFill>
        <p:spPr bwMode="auto">
          <a:xfrm>
            <a:off x="3641124" y="1411256"/>
            <a:ext cx="5303499" cy="54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7200" dirty="0" smtClean="0"/>
              <a:t>Дисплей</a:t>
            </a:r>
            <a:endParaRPr lang="ru-RU" sz="7200" dirty="0"/>
          </a:p>
        </p:txBody>
      </p:sp>
      <p:sp>
        <p:nvSpPr>
          <p:cNvPr id="7" name="Прямоугольная выноска 6"/>
          <p:cNvSpPr/>
          <p:nvPr/>
        </p:nvSpPr>
        <p:spPr>
          <a:xfrm>
            <a:off x="766119" y="2215978"/>
            <a:ext cx="2636109" cy="1128585"/>
          </a:xfrm>
          <a:prstGeom prst="wedgeRectCallout">
            <a:avLst>
              <a:gd name="adj1" fmla="val 79792"/>
              <a:gd name="adj2" fmla="val -71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Количество правильных ответов</a:t>
            </a:r>
          </a:p>
          <a:p>
            <a:pPr algn="ctr"/>
            <a:r>
              <a:rPr lang="en-GB" dirty="0" smtClean="0"/>
              <a:t>class </a:t>
            </a:r>
            <a:r>
              <a:rPr lang="en-GB" dirty="0" err="1" smtClean="0"/>
              <a:t>Transform_image</a:t>
            </a:r>
            <a:endParaRPr lang="ru-RU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8959592" y="527222"/>
            <a:ext cx="2952926" cy="1301577"/>
          </a:xfrm>
          <a:prstGeom prst="wedgeRectCallout">
            <a:avLst>
              <a:gd name="adj1" fmla="val -83170"/>
              <a:gd name="adj2" fmla="val 3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buNone/>
            </a:pPr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Количество ответов, необходимых для прохода на следующий уровень</a:t>
            </a:r>
          </a:p>
          <a:p>
            <a:pPr algn="ctr">
              <a:buNone/>
            </a:pPr>
            <a:r>
              <a:rPr lang="en-GB" dirty="0" smtClean="0"/>
              <a:t>class </a:t>
            </a:r>
            <a:r>
              <a:rPr lang="en-GB" dirty="0" err="1" smtClean="0"/>
              <a:t>Transform_image</a:t>
            </a:r>
            <a:endParaRPr lang="ru-RU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Прямоугольная выноска 8"/>
          <p:cNvSpPr/>
          <p:nvPr/>
        </p:nvSpPr>
        <p:spPr>
          <a:xfrm>
            <a:off x="473677" y="5313406"/>
            <a:ext cx="2636109" cy="955590"/>
          </a:xfrm>
          <a:prstGeom prst="wedgeRectCallout">
            <a:avLst>
              <a:gd name="adj1" fmla="val 105418"/>
              <a:gd name="adj2" fmla="val -148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Герой, за которого играет пользователь</a:t>
            </a:r>
          </a:p>
          <a:p>
            <a:pPr algn="ctr"/>
            <a:r>
              <a:rPr lang="en-GB" dirty="0" smtClean="0"/>
              <a:t>class Hero</a:t>
            </a:r>
            <a:endParaRPr lang="ru-RU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Прямоугольная выноска 9"/>
          <p:cNvSpPr/>
          <p:nvPr/>
        </p:nvSpPr>
        <p:spPr>
          <a:xfrm>
            <a:off x="9119286" y="4077731"/>
            <a:ext cx="2636109" cy="1128583"/>
          </a:xfrm>
          <a:prstGeom prst="wedgeRectCallout">
            <a:avLst>
              <a:gd name="adj1" fmla="val -143281"/>
              <a:gd name="adj2" fmla="val 69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Минотавр, за которого играет компьютер</a:t>
            </a:r>
          </a:p>
          <a:p>
            <a:pPr algn="ctr"/>
            <a:r>
              <a:rPr lang="en-GB" dirty="0" smtClean="0"/>
              <a:t>class Evil</a:t>
            </a:r>
            <a:endParaRPr lang="ru-RU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Прямоугольная выноска 10"/>
          <p:cNvSpPr/>
          <p:nvPr/>
        </p:nvSpPr>
        <p:spPr>
          <a:xfrm>
            <a:off x="9085580" y="2240693"/>
            <a:ext cx="2636109" cy="1004714"/>
          </a:xfrm>
          <a:prstGeom prst="wedgeRectCallout">
            <a:avLst>
              <a:gd name="adj1" fmla="val -78783"/>
              <a:gd name="adj2" fmla="val 133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Неотвеченный</a:t>
            </a:r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вопрос</a:t>
            </a:r>
          </a:p>
          <a:p>
            <a:pPr algn="ctr"/>
            <a:r>
              <a:rPr lang="en-GB" dirty="0" smtClean="0"/>
              <a:t>class </a:t>
            </a:r>
            <a:r>
              <a:rPr lang="en-GB" dirty="0" smtClean="0"/>
              <a:t>Quest</a:t>
            </a:r>
            <a:endParaRPr lang="ru-RU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Прямоугольная выноска 11"/>
          <p:cNvSpPr/>
          <p:nvPr/>
        </p:nvSpPr>
        <p:spPr>
          <a:xfrm>
            <a:off x="374823" y="3966519"/>
            <a:ext cx="2636109" cy="691979"/>
          </a:xfrm>
          <a:prstGeom prst="wedgeRectCallout">
            <a:avLst>
              <a:gd name="adj1" fmla="val 112918"/>
              <a:gd name="adj2" fmla="val -98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Отвеченный</a:t>
            </a:r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вопрос</a:t>
            </a:r>
          </a:p>
          <a:p>
            <a:pPr algn="ctr"/>
            <a:r>
              <a:rPr lang="en-GB" dirty="0" smtClean="0"/>
              <a:t>class Quest</a:t>
            </a:r>
            <a:endParaRPr lang="ru-RU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Прямоугольная выноска 12"/>
          <p:cNvSpPr/>
          <p:nvPr/>
        </p:nvSpPr>
        <p:spPr>
          <a:xfrm>
            <a:off x="638433" y="510746"/>
            <a:ext cx="2636109" cy="1161535"/>
          </a:xfrm>
          <a:prstGeom prst="wedgeRectCallout">
            <a:avLst>
              <a:gd name="adj1" fmla="val 141980"/>
              <a:gd name="adj2" fmla="val 48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Количество неправильных ответов</a:t>
            </a:r>
          </a:p>
          <a:p>
            <a:pPr algn="ctr"/>
            <a:r>
              <a:rPr lang="en-GB" dirty="0" smtClean="0"/>
              <a:t>class </a:t>
            </a:r>
            <a:r>
              <a:rPr lang="en-GB" dirty="0" err="1" smtClean="0"/>
              <a:t>Transform_image</a:t>
            </a:r>
            <a:endParaRPr lang="ru-RU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218</TotalTime>
  <Words>477</Words>
  <Application>Microsoft Office PowerPoint</Application>
  <PresentationFormat>Произвольный</PresentationFormat>
  <Paragraphs>70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Constantia</vt:lpstr>
      <vt:lpstr>Wingdings 2</vt:lpstr>
      <vt:lpstr>TT Commons Black Italic</vt:lpstr>
      <vt:lpstr>TT Commons Bold Italic</vt:lpstr>
      <vt:lpstr>TT Commons Italic</vt:lpstr>
      <vt:lpstr>Бумажная</vt:lpstr>
      <vt:lpstr>Лабиринт Минотавра</vt:lpstr>
      <vt:lpstr>Введение</vt:lpstr>
      <vt:lpstr>Установка</vt:lpstr>
      <vt:lpstr>Геймплей</vt:lpstr>
      <vt:lpstr>Классы и функции:  Внешний вид и реализация</vt:lpstr>
      <vt:lpstr>Вступление и правила </vt:lpstr>
      <vt:lpstr>Вступление и правила </vt:lpstr>
      <vt:lpstr>Основной класс(игровой дисплей) </vt:lpstr>
      <vt:lpstr>Дисплей</vt:lpstr>
      <vt:lpstr>Варианты концовок</vt:lpstr>
      <vt:lpstr>Варианты концовок</vt:lpstr>
      <vt:lpstr>Варианты концовок</vt:lpstr>
      <vt:lpstr>Варианты концовок</vt:lpstr>
      <vt:lpstr>Вывод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Лабиринт Минотавра</dc:title>
  <dc:creator>Mrider ⠀⠀</dc:creator>
  <cp:lastModifiedBy>Пользователь Windows</cp:lastModifiedBy>
  <cp:revision>17</cp:revision>
  <dcterms:created xsi:type="dcterms:W3CDTF">2024-01-20T12:36:59Z</dcterms:created>
  <dcterms:modified xsi:type="dcterms:W3CDTF">2024-02-04T19:02:32Z</dcterms:modified>
</cp:coreProperties>
</file>